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7" r:id="rId5"/>
    <p:sldId id="268" r:id="rId6"/>
    <p:sldId id="257" r:id="rId7"/>
    <p:sldId id="272" r:id="rId8"/>
    <p:sldId id="265" r:id="rId9"/>
    <p:sldId id="264" r:id="rId10"/>
    <p:sldId id="261" r:id="rId11"/>
    <p:sldId id="266" r:id="rId12"/>
    <p:sldId id="269" r:id="rId13"/>
    <p:sldId id="260"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C682"/>
    <a:srgbClr val="825700"/>
    <a:srgbClr val="582C00"/>
    <a:srgbClr val="1E0800"/>
    <a:srgbClr val="412C00"/>
    <a:srgbClr val="D8C682"/>
    <a:srgbClr val="CBB65D"/>
    <a:srgbClr val="CFB863"/>
    <a:srgbClr val="D1575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43" autoAdjust="0"/>
    <p:restoredTop sz="94453" autoAdjust="0"/>
  </p:normalViewPr>
  <p:slideViewPr>
    <p:cSldViewPr>
      <p:cViewPr>
        <p:scale>
          <a:sx n="70" d="100"/>
          <a:sy n="70" d="100"/>
        </p:scale>
        <p:origin x="-2094" y="-11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6653386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074320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0014603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1274721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A909F-5D95-4D62-BC02-F840C8F8AC11}"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10388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AA909F-5D95-4D62-BC02-F840C8F8AC11}"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349161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AA909F-5D95-4D62-BC02-F840C8F8AC11}" type="datetimeFigureOut">
              <a:rPr lang="en-US" smtClean="0"/>
              <a:pPr/>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52739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A909F-5D95-4D62-BC02-F840C8F8AC11}" type="datetimeFigureOut">
              <a:rPr lang="en-US" smtClean="0"/>
              <a:pPr/>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28218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A909F-5D95-4D62-BC02-F840C8F8AC11}" type="datetimeFigureOut">
              <a:rPr lang="en-US" smtClean="0"/>
              <a:pPr/>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7993089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1794221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0520444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A909F-5D95-4D62-BC02-F840C8F8AC11}" type="datetimeFigureOut">
              <a:rPr lang="en-US" smtClean="0"/>
              <a:pPr/>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0377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48200" y="3581400"/>
            <a:ext cx="4953000" cy="1569660"/>
          </a:xfrm>
          <a:prstGeom prst="rect">
            <a:avLst/>
          </a:prstGeom>
          <a:noFill/>
        </p:spPr>
        <p:txBody>
          <a:bodyPr wrap="square" rtlCol="0">
            <a:spAutoFit/>
          </a:bodyPr>
          <a:lstStyle/>
          <a:p>
            <a:r>
              <a:rPr lang="en-US" sz="9600" dirty="0" smtClean="0">
                <a:ln w="6350">
                  <a:solidFill>
                    <a:sysClr val="windowText" lastClr="000000"/>
                  </a:solidFill>
                </a:ln>
                <a:solidFill>
                  <a:srgbClr val="825700"/>
                </a:solidFill>
                <a:latin typeface="Papyrus" pitchFamily="66" charset="0"/>
              </a:rPr>
              <a:t>15-16</a:t>
            </a:r>
            <a:endParaRPr lang="en-US" sz="9600" dirty="0">
              <a:ln w="6350">
                <a:solidFill>
                  <a:sysClr val="windowText" lastClr="000000"/>
                </a:solidFill>
              </a:ln>
              <a:solidFill>
                <a:srgbClr val="825700"/>
              </a:solidFill>
              <a:latin typeface="Papyrus" pitchFamily="66" charset="0"/>
            </a:endParaRPr>
          </a:p>
        </p:txBody>
      </p:sp>
      <p:pic>
        <p:nvPicPr>
          <p:cNvPr id="1027" name="Picture 3" descr="C:\Users\Ken\AppData\Local\Microsoft\Windows\Temporary Internet Files\Content.IE5\T5T34V6U\MC900433863[1].pn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colorTemperature colorTemp="11200"/>
                    </a14:imgEffect>
                  </a14:imgLayer>
                </a14:imgProps>
              </a:ext>
              <a:ext uri="{28A0092B-C50C-407E-A947-70E740481C1C}">
                <a14:useLocalDpi xmlns:a14="http://schemas.microsoft.com/office/drawing/2010/main" xmlns=""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825700"/>
              </a:solidFill>
              <a:effectLst>
                <a:outerShdw blurRad="50800" dist="38100" dir="2700000" algn="tl" rotWithShape="0">
                  <a:schemeClr val="bg1">
                    <a:alpha val="40000"/>
                  </a:schemeClr>
                </a:outerShdw>
              </a:effectLst>
              <a:latin typeface="Viner Hand ITC" pitchFamily="66" charset="0"/>
            </a:endParaRPr>
          </a:p>
        </p:txBody>
      </p:sp>
    </p:spTree>
    <p:extLst>
      <p:ext uri="{BB962C8B-B14F-4D97-AF65-F5344CB8AC3E}">
        <p14:creationId xmlns:p14="http://schemas.microsoft.com/office/powerpoint/2010/main" xmlns="" val="920911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15-16</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8386762" cy="1077218"/>
          </a:xfrm>
          <a:prstGeom prst="rect">
            <a:avLst/>
          </a:prstGeom>
          <a:noFill/>
        </p:spPr>
        <p:txBody>
          <a:bodyPr wrap="square" rtlCol="0">
            <a:spAutoFit/>
          </a:bodyPr>
          <a:lstStyle/>
          <a:p>
            <a:pPr>
              <a:tabLst>
                <a:tab pos="4114800" algn="l"/>
              </a:tabLst>
            </a:pPr>
            <a:r>
              <a:rPr lang="en-US" sz="3200" dirty="0"/>
              <a:t>Literally</a:t>
            </a:r>
            <a:r>
              <a:rPr lang="en-US" sz="3200"/>
              <a:t>: </a:t>
            </a:r>
            <a:r>
              <a:rPr lang="en-US" sz="3200" smtClean="0"/>
              <a:t> </a:t>
            </a:r>
            <a:r>
              <a:rPr lang="en-US" sz="3200" i="1" smtClean="0"/>
              <a:t>Man </a:t>
            </a:r>
            <a:r>
              <a:rPr lang="en-US" sz="3200" i="1" dirty="0"/>
              <a:t>sees the eyes, but God sees the heart</a:t>
            </a:r>
            <a:endParaRPr lang="en-US" sz="3200" dirty="0">
              <a:solidFill>
                <a:srgbClr val="FFFFFF"/>
              </a:solidFill>
              <a:latin typeface="+mj-lt"/>
            </a:endParaRPr>
          </a:p>
        </p:txBody>
      </p:sp>
    </p:spTree>
    <p:extLst>
      <p:ext uri="{BB962C8B-B14F-4D97-AF65-F5344CB8AC3E}">
        <p14:creationId xmlns:p14="http://schemas.microsoft.com/office/powerpoint/2010/main" xmlns="" val="19170198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15-16</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4770936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15-16</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8386762" cy="4031873"/>
          </a:xfrm>
          <a:prstGeom prst="rect">
            <a:avLst/>
          </a:prstGeom>
          <a:noFill/>
        </p:spPr>
        <p:txBody>
          <a:bodyPr wrap="square" rtlCol="0">
            <a:spAutoFit/>
          </a:bodyPr>
          <a:lstStyle/>
          <a:p>
            <a:r>
              <a:rPr lang="en-US" sz="3200" dirty="0">
                <a:solidFill>
                  <a:srgbClr val="FFFFFF"/>
                </a:solidFill>
              </a:rPr>
              <a:t>Alan </a:t>
            </a:r>
            <a:r>
              <a:rPr lang="en-US" sz="3200" dirty="0" err="1">
                <a:solidFill>
                  <a:srgbClr val="FFFFFF"/>
                </a:solidFill>
              </a:rPr>
              <a:t>Redpath</a:t>
            </a:r>
            <a:r>
              <a:rPr lang="en-US" sz="3200" dirty="0">
                <a:solidFill>
                  <a:srgbClr val="FFFFFF"/>
                </a:solidFill>
              </a:rPr>
              <a:t> ~ </a:t>
            </a:r>
            <a:r>
              <a:rPr lang="en-US" sz="3200" dirty="0"/>
              <a:t>"You may not be intellectual or well thought of in your family circle; you may be despised by others for your faith in Christ. Perhaps you had only a little share in the love of your parents, as David did. But remember that those who are rejected of men often become beloved of the Lord."</a:t>
            </a:r>
          </a:p>
        </p:txBody>
      </p:sp>
    </p:spTree>
    <p:extLst>
      <p:ext uri="{BB962C8B-B14F-4D97-AF65-F5344CB8AC3E}">
        <p14:creationId xmlns:p14="http://schemas.microsoft.com/office/powerpoint/2010/main" xmlns="" val="31135780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15-16</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42344742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15-16</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8386762" cy="2062103"/>
          </a:xfrm>
          <a:prstGeom prst="rect">
            <a:avLst/>
          </a:prstGeom>
          <a:noFill/>
        </p:spPr>
        <p:txBody>
          <a:bodyPr wrap="square" rtlCol="0">
            <a:spAutoFit/>
          </a:bodyPr>
          <a:lstStyle/>
          <a:p>
            <a:r>
              <a:rPr lang="en-US" sz="3200" dirty="0" smtClean="0">
                <a:solidFill>
                  <a:srgbClr val="FFFFFF"/>
                </a:solidFill>
              </a:rPr>
              <a:t>Adam Clarke ~ </a:t>
            </a:r>
            <a:r>
              <a:rPr lang="en-US" sz="3200" dirty="0" smtClean="0">
                <a:solidFill>
                  <a:schemeClr val="bg1"/>
                </a:solidFill>
              </a:rPr>
              <a:t>“God </a:t>
            </a:r>
            <a:r>
              <a:rPr lang="en-US" sz="3200" dirty="0"/>
              <a:t>seems to have taken what gifts he had, and given them to David; and then the evil spirit came upon Saul; for what God fills not, the devil will</a:t>
            </a:r>
            <a:r>
              <a:rPr lang="en-US" sz="3200" dirty="0" smtClean="0"/>
              <a:t>.”</a:t>
            </a:r>
            <a:endParaRPr lang="en-US" sz="3200" dirty="0"/>
          </a:p>
        </p:txBody>
      </p:sp>
    </p:spTree>
    <p:extLst>
      <p:ext uri="{BB962C8B-B14F-4D97-AF65-F5344CB8AC3E}">
        <p14:creationId xmlns:p14="http://schemas.microsoft.com/office/powerpoint/2010/main" xmlns="" val="22651937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15-16</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450902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15-16</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8386762" cy="5262979"/>
          </a:xfrm>
          <a:prstGeom prst="rect">
            <a:avLst/>
          </a:prstGeom>
          <a:noFill/>
        </p:spPr>
        <p:txBody>
          <a:bodyPr wrap="square" rtlCol="0">
            <a:spAutoFit/>
          </a:bodyPr>
          <a:lstStyle/>
          <a:p>
            <a:r>
              <a:rPr lang="en-US" sz="2800" dirty="0"/>
              <a:t>Deut. 25:17-19 ~ </a:t>
            </a:r>
            <a:r>
              <a:rPr lang="en-US" sz="2800" baseline="30000" dirty="0"/>
              <a:t>17</a:t>
            </a:r>
            <a:r>
              <a:rPr lang="en-US" sz="2800" dirty="0"/>
              <a:t> </a:t>
            </a:r>
            <a:r>
              <a:rPr lang="en-US" sz="2800" dirty="0">
                <a:solidFill>
                  <a:srgbClr val="FFFFFF"/>
                </a:solidFill>
              </a:rPr>
              <a:t>Remember what Amalek did to you on the way as you were coming out of Egypt, </a:t>
            </a:r>
            <a:r>
              <a:rPr lang="en-US" sz="2800" baseline="30000" dirty="0"/>
              <a:t>18</a:t>
            </a:r>
            <a:r>
              <a:rPr lang="en-US" sz="2800" dirty="0"/>
              <a:t> </a:t>
            </a:r>
            <a:r>
              <a:rPr lang="en-US" sz="2800" dirty="0">
                <a:solidFill>
                  <a:srgbClr val="FFFFFF"/>
                </a:solidFill>
              </a:rPr>
              <a:t>how he met you on the way and attacked your rear ranks, all the stragglers at your rear, when you were tired and weary; and he did not fear God.</a:t>
            </a:r>
            <a:r>
              <a:rPr lang="en-US" sz="2800" dirty="0"/>
              <a:t> </a:t>
            </a:r>
            <a:r>
              <a:rPr lang="en-US" sz="2800" baseline="30000" dirty="0"/>
              <a:t>19</a:t>
            </a:r>
            <a:r>
              <a:rPr lang="en-US" sz="2800" dirty="0"/>
              <a:t> </a:t>
            </a:r>
            <a:r>
              <a:rPr lang="en-US" sz="2800" dirty="0">
                <a:solidFill>
                  <a:srgbClr val="FFFFFF"/>
                </a:solidFill>
              </a:rPr>
              <a:t>Therefore it shall be, when the LORD your God has given you rest from your enemies all around, in the land which the LORD your God is giving you to possess as an inheritance, that you will blot out the remembrance of Amalek from under heaven. You shall not forget.</a:t>
            </a:r>
          </a:p>
        </p:txBody>
      </p:sp>
    </p:spTree>
    <p:extLst>
      <p:ext uri="{BB962C8B-B14F-4D97-AF65-F5344CB8AC3E}">
        <p14:creationId xmlns:p14="http://schemas.microsoft.com/office/powerpoint/2010/main" xmlns="" val="30913501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15-16</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776521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15-16</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8386762" cy="2062103"/>
          </a:xfrm>
          <a:prstGeom prst="rect">
            <a:avLst/>
          </a:prstGeom>
          <a:noFill/>
        </p:spPr>
        <p:txBody>
          <a:bodyPr wrap="square" rtlCol="0">
            <a:spAutoFit/>
          </a:bodyPr>
          <a:lstStyle/>
          <a:p>
            <a:r>
              <a:rPr lang="en-US" sz="3200" dirty="0">
                <a:solidFill>
                  <a:srgbClr val="FFFFFF"/>
                </a:solidFill>
              </a:rPr>
              <a:t>John Trapp ~ </a:t>
            </a:r>
            <a:r>
              <a:rPr lang="en-US" sz="3200" dirty="0"/>
              <a:t>"If Saul spare Agag, the people will take liberty to spare the best of the spoil . . . the sins of the great command imitation."</a:t>
            </a:r>
          </a:p>
        </p:txBody>
      </p:sp>
      <p:sp>
        <p:nvSpPr>
          <p:cNvPr id="4" name="TextBox 3"/>
          <p:cNvSpPr txBox="1"/>
          <p:nvPr/>
        </p:nvSpPr>
        <p:spPr>
          <a:xfrm>
            <a:off x="381000" y="3043297"/>
            <a:ext cx="8386762" cy="2062103"/>
          </a:xfrm>
          <a:prstGeom prst="rect">
            <a:avLst/>
          </a:prstGeom>
          <a:noFill/>
        </p:spPr>
        <p:txBody>
          <a:bodyPr wrap="square" rtlCol="0">
            <a:spAutoFit/>
          </a:bodyPr>
          <a:lstStyle/>
          <a:p>
            <a:r>
              <a:rPr lang="en-US" sz="3200" dirty="0">
                <a:solidFill>
                  <a:srgbClr val="FFFFFF"/>
                </a:solidFill>
              </a:rPr>
              <a:t>Alexander </a:t>
            </a:r>
            <a:r>
              <a:rPr lang="en-US" sz="3200" dirty="0" err="1">
                <a:solidFill>
                  <a:srgbClr val="FFFFFF"/>
                </a:solidFill>
              </a:rPr>
              <a:t>Maclaren</a:t>
            </a:r>
            <a:r>
              <a:rPr lang="en-US" sz="3200" dirty="0">
                <a:solidFill>
                  <a:srgbClr val="FFFFFF"/>
                </a:solidFill>
              </a:rPr>
              <a:t> ~ </a:t>
            </a:r>
            <a:r>
              <a:rPr lang="en-US" sz="3200" dirty="0"/>
              <a:t>"Partial obedience is complete disobedience. Saul and his men obeyed as far as suited them; that is to say, they did not obey God at all ..."</a:t>
            </a:r>
          </a:p>
        </p:txBody>
      </p:sp>
    </p:spTree>
    <p:extLst>
      <p:ext uri="{BB962C8B-B14F-4D97-AF65-F5344CB8AC3E}">
        <p14:creationId xmlns:p14="http://schemas.microsoft.com/office/powerpoint/2010/main" xmlns="" val="2639616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15-16</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33001523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15-16</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8386762" cy="584775"/>
          </a:xfrm>
          <a:prstGeom prst="rect">
            <a:avLst/>
          </a:prstGeom>
          <a:noFill/>
        </p:spPr>
        <p:txBody>
          <a:bodyPr wrap="square" rtlCol="0">
            <a:spAutoFit/>
          </a:bodyPr>
          <a:lstStyle/>
          <a:p>
            <a:pPr>
              <a:tabLst>
                <a:tab pos="4114800" algn="l"/>
              </a:tabLst>
            </a:pPr>
            <a:r>
              <a:rPr lang="en-US" sz="3200" dirty="0">
                <a:solidFill>
                  <a:srgbClr val="FFFFFF"/>
                </a:solidFill>
              </a:rPr>
              <a:t>Regret </a:t>
            </a:r>
            <a:r>
              <a:rPr lang="en-US" sz="3200" dirty="0"/>
              <a:t>~ KJV, </a:t>
            </a:r>
            <a:r>
              <a:rPr lang="en-US" sz="3200" dirty="0" err="1">
                <a:solidFill>
                  <a:srgbClr val="FFFFFF"/>
                </a:solidFill>
              </a:rPr>
              <a:t>repenteth</a:t>
            </a:r>
            <a:endParaRPr lang="en-US" sz="3200" dirty="0">
              <a:solidFill>
                <a:srgbClr val="FFFFFF"/>
              </a:solidFill>
              <a:latin typeface="+mj-lt"/>
            </a:endParaRPr>
          </a:p>
        </p:txBody>
      </p:sp>
      <p:sp>
        <p:nvSpPr>
          <p:cNvPr id="4" name="TextBox 3"/>
          <p:cNvSpPr txBox="1"/>
          <p:nvPr/>
        </p:nvSpPr>
        <p:spPr>
          <a:xfrm>
            <a:off x="381000" y="1488140"/>
            <a:ext cx="8382000" cy="1077218"/>
          </a:xfrm>
          <a:prstGeom prst="rect">
            <a:avLst/>
          </a:prstGeom>
          <a:noFill/>
        </p:spPr>
        <p:txBody>
          <a:bodyPr wrap="square" rtlCol="0">
            <a:spAutoFit/>
          </a:bodyPr>
          <a:lstStyle/>
          <a:p>
            <a:r>
              <a:rPr lang="en-US" sz="3200" dirty="0"/>
              <a:t>NIV, </a:t>
            </a:r>
            <a:r>
              <a:rPr lang="en-US" sz="3200" dirty="0">
                <a:solidFill>
                  <a:srgbClr val="FFFFFF"/>
                </a:solidFill>
              </a:rPr>
              <a:t>I am grieved that I have made Saul king</a:t>
            </a:r>
            <a:endParaRPr lang="en-US" sz="3200" dirty="0">
              <a:solidFill>
                <a:srgbClr val="FFFFFF"/>
              </a:solidFill>
              <a:latin typeface="+mj-lt"/>
            </a:endParaRPr>
          </a:p>
        </p:txBody>
      </p:sp>
    </p:spTree>
    <p:extLst>
      <p:ext uri="{BB962C8B-B14F-4D97-AF65-F5344CB8AC3E}">
        <p14:creationId xmlns:p14="http://schemas.microsoft.com/office/powerpoint/2010/main" xmlns="" val="1178430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15-16</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4809715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http://upload.wikimedia.org/wikipedia/commons/0/00/Gustave_Dor%C3%A9_Morte_Agag.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46375">
            <a:off x="1396292" y="741868"/>
            <a:ext cx="4491391" cy="5630898"/>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15-16</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8386762" cy="584775"/>
          </a:xfrm>
          <a:prstGeom prst="rect">
            <a:avLst/>
          </a:prstGeom>
          <a:noFill/>
        </p:spPr>
        <p:txBody>
          <a:bodyPr wrap="square" rtlCol="0">
            <a:spAutoFit/>
          </a:bodyPr>
          <a:lstStyle/>
          <a:p>
            <a:r>
              <a:rPr lang="en-US" sz="3200" dirty="0">
                <a:solidFill>
                  <a:srgbClr val="FFFFFF"/>
                </a:solidFill>
              </a:rPr>
              <a:t>Cautiously</a:t>
            </a:r>
            <a:r>
              <a:rPr lang="en-US" sz="3200" dirty="0"/>
              <a:t> ~ KJV, </a:t>
            </a:r>
            <a:r>
              <a:rPr lang="en-US" sz="3200" dirty="0" smtClean="0">
                <a:solidFill>
                  <a:srgbClr val="FFFFFF"/>
                </a:solidFill>
              </a:rPr>
              <a:t>delicately</a:t>
            </a:r>
            <a:endParaRPr lang="en-US" sz="3200" dirty="0">
              <a:solidFill>
                <a:srgbClr val="FFFFFF"/>
              </a:solidFill>
            </a:endParaRPr>
          </a:p>
        </p:txBody>
      </p:sp>
    </p:spTree>
    <p:extLst>
      <p:ext uri="{BB962C8B-B14F-4D97-AF65-F5344CB8AC3E}">
        <p14:creationId xmlns:p14="http://schemas.microsoft.com/office/powerpoint/2010/main" xmlns="" val="5859704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animEffect transition="in" filter="fade">
                                      <p:cBhvr>
                                        <p:cTn id="16" dur="500"/>
                                        <p:tgtEl>
                                          <p:spTgt spid="1026"/>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15-16</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812952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 Samuel">
  <a:themeElements>
    <a:clrScheme name="1 Samuel">
      <a:dk1>
        <a:srgbClr val="E6C682"/>
      </a:dk1>
      <a:lt1>
        <a:srgbClr val="E6C68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tabLst>
            <a:tab pos="4114800" algn="l"/>
          </a:tabLst>
          <a:defRPr sz="3200" dirty="0" smtClean="0">
            <a:solidFill>
              <a:srgbClr val="E6C682"/>
            </a:solidFill>
            <a:latin typeface="Eras Medium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 Samuel</Template>
  <TotalTime>359</TotalTime>
  <Words>359</Words>
  <Application>Microsoft Office PowerPoint</Application>
  <PresentationFormat>On-screen Show (4:3)</PresentationFormat>
  <Paragraphs>27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 Samuel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9</cp:revision>
  <dcterms:created xsi:type="dcterms:W3CDTF">2013-01-22T12:21:05Z</dcterms:created>
  <dcterms:modified xsi:type="dcterms:W3CDTF">2013-01-24T17:21:16Z</dcterms:modified>
</cp:coreProperties>
</file>